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8" r:id="rId4"/>
    <p:sldId id="262" r:id="rId5"/>
    <p:sldId id="264" r:id="rId6"/>
    <p:sldId id="263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461" autoAdjust="0"/>
    <p:restoredTop sz="94660"/>
  </p:normalViewPr>
  <p:slideViewPr>
    <p:cSldViewPr>
      <p:cViewPr varScale="1">
        <p:scale>
          <a:sx n="38" d="100"/>
          <a:sy n="38" d="100"/>
        </p:scale>
        <p:origin x="-12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7467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Муниципальное бюджетное дошкольное образовательное учреждение Галанинский детский сад</a:t>
            </a:r>
            <a:r>
              <a:rPr lang="ru-RU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143504" y="1571612"/>
            <a:ext cx="3786214" cy="5000660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sz="3500" i="1" dirty="0" smtClean="0">
                <a:solidFill>
                  <a:srgbClr val="00B0F0"/>
                </a:solidFill>
                <a:latin typeface="+mj-lt"/>
              </a:rPr>
              <a:t>Проект в старше - подготовительной группе на тему «Почему звезды светятся ночью, а днем их не видно</a:t>
            </a:r>
            <a:r>
              <a:rPr lang="en-US" sz="3500" i="1" dirty="0" smtClean="0">
                <a:solidFill>
                  <a:srgbClr val="00B0F0"/>
                </a:solidFill>
                <a:latin typeface="+mj-lt"/>
              </a:rPr>
              <a:t>?</a:t>
            </a:r>
            <a:r>
              <a:rPr lang="ru-RU" sz="3500" i="1" dirty="0" smtClean="0">
                <a:solidFill>
                  <a:srgbClr val="00B0F0"/>
                </a:solidFill>
                <a:latin typeface="+mj-lt"/>
              </a:rPr>
              <a:t>»</a:t>
            </a:r>
          </a:p>
          <a:p>
            <a:pPr algn="just">
              <a:buNone/>
            </a:pPr>
            <a:endParaRPr lang="ru-RU" sz="2800" i="1" dirty="0" smtClean="0">
              <a:solidFill>
                <a:srgbClr val="00B0F0"/>
              </a:solidFill>
              <a:latin typeface="+mj-lt"/>
            </a:endParaRPr>
          </a:p>
          <a:p>
            <a:pPr algn="just">
              <a:buNone/>
            </a:pPr>
            <a:endParaRPr lang="ru-RU" sz="2800" i="1" dirty="0" smtClean="0">
              <a:solidFill>
                <a:srgbClr val="00B0F0"/>
              </a:solidFill>
              <a:latin typeface="+mj-lt"/>
            </a:endParaRPr>
          </a:p>
          <a:p>
            <a:pPr algn="just">
              <a:buNone/>
            </a:pPr>
            <a:endParaRPr lang="ru-RU" sz="2800" i="1" dirty="0" smtClean="0">
              <a:solidFill>
                <a:srgbClr val="00B0F0"/>
              </a:solidFill>
              <a:latin typeface="+mj-lt"/>
            </a:endParaRPr>
          </a:p>
          <a:p>
            <a:pPr algn="r">
              <a:buNone/>
            </a:pPr>
            <a:endParaRPr lang="ru-RU" sz="2800" i="1" dirty="0" smtClean="0">
              <a:solidFill>
                <a:srgbClr val="00B0F0"/>
              </a:solidFill>
              <a:latin typeface="+mj-lt"/>
            </a:endParaRPr>
          </a:p>
          <a:p>
            <a:pPr algn="r">
              <a:buNone/>
            </a:pPr>
            <a:endParaRPr lang="ru-RU" sz="2800" i="1" dirty="0" smtClean="0">
              <a:solidFill>
                <a:srgbClr val="00B0F0"/>
              </a:solidFill>
              <a:latin typeface="+mj-lt"/>
            </a:endParaRPr>
          </a:p>
          <a:p>
            <a:pPr algn="r">
              <a:buNone/>
            </a:pPr>
            <a:r>
              <a:rPr lang="ru-RU" sz="2800" i="1" dirty="0" smtClean="0">
                <a:solidFill>
                  <a:srgbClr val="00B0F0"/>
                </a:solidFill>
                <a:latin typeface="+mj-lt"/>
              </a:rPr>
              <a:t>Презентацию подготовила: воспитатель </a:t>
            </a:r>
          </a:p>
          <a:p>
            <a:pPr algn="r">
              <a:buNone/>
            </a:pPr>
            <a:r>
              <a:rPr lang="ru-RU" sz="2800" i="1" dirty="0" smtClean="0">
                <a:solidFill>
                  <a:srgbClr val="00B0F0"/>
                </a:solidFill>
                <a:latin typeface="+mj-lt"/>
              </a:rPr>
              <a:t>Узикова Н. С.</a:t>
            </a:r>
            <a:endParaRPr lang="ru-RU" sz="2800" i="1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8" name="Содержимое 7" descr="http://www.vseznaika.org/wp-content/uploads/2015/11/pic-00265-560x315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64347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2357454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00B0F0"/>
                </a:solidFill>
              </a:rPr>
              <a:t>В результате работы над проектом:</a:t>
            </a:r>
            <a:br>
              <a:rPr lang="ru-RU" sz="2000" i="1" dirty="0" smtClean="0">
                <a:solidFill>
                  <a:srgbClr val="00B0F0"/>
                </a:solidFill>
              </a:rPr>
            </a:br>
            <a:r>
              <a:rPr lang="ru-RU" sz="2000" i="1" dirty="0" smtClean="0">
                <a:solidFill>
                  <a:srgbClr val="00B0F0"/>
                </a:solidFill>
              </a:rPr>
              <a:t/>
            </a:r>
            <a:br>
              <a:rPr lang="ru-RU" sz="2000" i="1" dirty="0" smtClean="0">
                <a:solidFill>
                  <a:srgbClr val="00B0F0"/>
                </a:solidFill>
              </a:rPr>
            </a:br>
            <a:r>
              <a:rPr lang="ru-RU" sz="2000" i="1" dirty="0" smtClean="0">
                <a:solidFill>
                  <a:srgbClr val="00B0F0"/>
                </a:solidFill>
              </a:rPr>
              <a:t>Произошли позитивные изменения взаимоотношений между родителями и педагогами группы. Развитие у детей устойчивого интереса к миру космоса, звездам, созвездиям. Проектная деятельность развила творческую деятельность детей, стремление  к открытиям, любознательность.</a:t>
            </a:r>
            <a:endParaRPr lang="ru-RU" sz="2000" i="1" dirty="0">
              <a:solidFill>
                <a:srgbClr val="00B0F0"/>
              </a:solidFill>
            </a:endParaRPr>
          </a:p>
        </p:txBody>
      </p:sp>
      <p:pic>
        <p:nvPicPr>
          <p:cNvPr id="7" name="Содержимое 6" descr="Почему звезды светятся на небе ночью, а днем их не видно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428868"/>
            <a:ext cx="885831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3300" i="1" dirty="0" smtClean="0">
                <a:solidFill>
                  <a:srgbClr val="00B0F0"/>
                </a:solidFill>
                <a:latin typeface="+mj-lt"/>
              </a:rPr>
              <a:t>Вид проекта: кратковременный, групповой.</a:t>
            </a:r>
          </a:p>
          <a:p>
            <a:pPr algn="just">
              <a:buNone/>
            </a:pPr>
            <a:endParaRPr lang="ru-RU" sz="3300" i="1" dirty="0" smtClean="0">
              <a:solidFill>
                <a:srgbClr val="00B0F0"/>
              </a:solidFill>
              <a:latin typeface="+mj-lt"/>
            </a:endParaRPr>
          </a:p>
          <a:p>
            <a:pPr algn="just">
              <a:buNone/>
            </a:pPr>
            <a:r>
              <a:rPr lang="ru-RU" sz="3300" i="1" dirty="0" smtClean="0">
                <a:solidFill>
                  <a:srgbClr val="00B0F0"/>
                </a:solidFill>
                <a:latin typeface="+mj-lt"/>
              </a:rPr>
              <a:t>Участники проекта: дети старше -подготовительной группы, воспитатель, родители.</a:t>
            </a:r>
          </a:p>
          <a:p>
            <a:pPr algn="just">
              <a:buNone/>
            </a:pPr>
            <a:endParaRPr lang="ru-RU" sz="3300" i="1" dirty="0" smtClean="0">
              <a:solidFill>
                <a:srgbClr val="00B0F0"/>
              </a:solidFill>
              <a:latin typeface="+mj-lt"/>
            </a:endParaRPr>
          </a:p>
          <a:p>
            <a:pPr algn="just">
              <a:buNone/>
            </a:pPr>
            <a:r>
              <a:rPr lang="ru-RU" sz="3300" i="1" dirty="0" smtClean="0">
                <a:solidFill>
                  <a:srgbClr val="00B0F0"/>
                </a:solidFill>
                <a:latin typeface="+mj-lt"/>
              </a:rPr>
              <a:t>Цель и задачи проекта: </a:t>
            </a:r>
          </a:p>
          <a:p>
            <a:pPr algn="just"/>
            <a:r>
              <a:rPr lang="ru-RU" sz="3300" i="1" dirty="0" smtClean="0">
                <a:solidFill>
                  <a:srgbClr val="00B0F0"/>
                </a:solidFill>
                <a:latin typeface="+mj-lt"/>
              </a:rPr>
              <a:t>способствовать развитию познавательных и интеллектуальных способностей детей;</a:t>
            </a:r>
          </a:p>
          <a:p>
            <a:pPr algn="just"/>
            <a:r>
              <a:rPr lang="ru-RU" sz="3300" i="1" dirty="0" smtClean="0">
                <a:solidFill>
                  <a:srgbClr val="00B0F0"/>
                </a:solidFill>
                <a:latin typeface="+mj-lt"/>
              </a:rPr>
              <a:t>развивать детский кругозор, образное мышление, фантазию;</a:t>
            </a:r>
          </a:p>
          <a:p>
            <a:pPr algn="just"/>
            <a:r>
              <a:rPr lang="ru-RU" sz="3300" i="1" dirty="0" smtClean="0">
                <a:solidFill>
                  <a:srgbClr val="00B0F0"/>
                </a:solidFill>
                <a:latin typeface="+mj-lt"/>
              </a:rPr>
              <a:t>заинтересовать в красоте звездного неба;</a:t>
            </a:r>
          </a:p>
          <a:p>
            <a:pPr algn="just"/>
            <a:r>
              <a:rPr lang="ru-RU" sz="3300" i="1" dirty="0" smtClean="0">
                <a:solidFill>
                  <a:srgbClr val="00B0F0"/>
                </a:solidFill>
                <a:latin typeface="+mj-lt"/>
              </a:rPr>
              <a:t>вовлечь родителей в образовательную деятельность;</a:t>
            </a:r>
          </a:p>
          <a:p>
            <a:pPr algn="just"/>
            <a:r>
              <a:rPr lang="ru-RU" sz="3300" i="1" dirty="0" smtClean="0">
                <a:solidFill>
                  <a:srgbClr val="00B0F0"/>
                </a:solidFill>
                <a:latin typeface="+mj-lt"/>
              </a:rPr>
              <a:t>расширять представления детей о солнце, звездах, созвездиях</a:t>
            </a:r>
            <a:r>
              <a:rPr lang="ru-RU" sz="3300" dirty="0" smtClean="0"/>
              <a:t>.</a:t>
            </a:r>
            <a:endParaRPr lang="ru-RU" sz="3300" i="1" dirty="0" smtClean="0">
              <a:solidFill>
                <a:srgbClr val="00B0F0"/>
              </a:solidFill>
              <a:latin typeface="+mj-lt"/>
            </a:endParaRPr>
          </a:p>
          <a:p>
            <a:pPr algn="just">
              <a:buNone/>
            </a:pPr>
            <a:endParaRPr lang="ru-RU" sz="3200" i="1" dirty="0" smtClean="0">
              <a:solidFill>
                <a:srgbClr val="00B0F0"/>
              </a:solidFill>
              <a:latin typeface="+mj-lt"/>
            </a:endParaRPr>
          </a:p>
          <a:p>
            <a:pPr algn="just">
              <a:buNone/>
            </a:pPr>
            <a:endParaRPr lang="ru-RU" sz="3200" i="1" dirty="0" smtClean="0">
              <a:solidFill>
                <a:srgbClr val="00B0F0"/>
              </a:solidFill>
              <a:latin typeface="+mj-lt"/>
            </a:endParaRPr>
          </a:p>
          <a:p>
            <a:pPr algn="just">
              <a:buNone/>
            </a:pPr>
            <a:endParaRPr lang="ru-RU" sz="3200" i="1" dirty="0" smtClean="0">
              <a:solidFill>
                <a:srgbClr val="00B0F0"/>
              </a:solidFill>
              <a:latin typeface="+mj-lt"/>
            </a:endParaRPr>
          </a:p>
          <a:p>
            <a:pPr algn="just">
              <a:buNone/>
            </a:pPr>
            <a:endParaRPr lang="ru-RU" sz="3200" i="1" dirty="0">
              <a:solidFill>
                <a:srgbClr val="00B0F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B0F0"/>
                </a:solidFill>
              </a:rPr>
              <a:t>С чего начинался наш проект</a:t>
            </a:r>
            <a:endParaRPr lang="ru-RU" i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Надежда\Desktop\DCIM\101PHOTO\SAM_427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643997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B0F0"/>
                </a:solidFill>
              </a:rPr>
              <a:t>Что мы узнали в ходе проекта:</a:t>
            </a:r>
            <a:endParaRPr lang="ru-RU" i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357850"/>
          </a:xfrm>
        </p:spPr>
        <p:txBody>
          <a:bodyPr>
            <a:normAutofit lnSpcReduction="10000"/>
          </a:bodyPr>
          <a:lstStyle/>
          <a:p>
            <a:r>
              <a:rPr lang="ru-RU" sz="2800" i="1" dirty="0" smtClean="0">
                <a:solidFill>
                  <a:srgbClr val="00B0F0"/>
                </a:solidFill>
                <a:latin typeface="+mj-lt"/>
              </a:rPr>
              <a:t>Солнце ближе к Земле, оно освещает Землю, поэтому блеск других звезд не заметен;</a:t>
            </a:r>
          </a:p>
          <a:p>
            <a:r>
              <a:rPr lang="ru-RU" sz="2800" i="1" dirty="0" smtClean="0">
                <a:solidFill>
                  <a:srgbClr val="00B0F0"/>
                </a:solidFill>
                <a:latin typeface="+mj-lt"/>
              </a:rPr>
              <a:t>Люди разделили небо на 88 участков (созвездий) и дали этим «звездным группам» имена героев мифов, легенд, сказочных существ;</a:t>
            </a:r>
          </a:p>
          <a:p>
            <a:r>
              <a:rPr lang="ru-RU" sz="2800" i="1" dirty="0" smtClean="0">
                <a:solidFill>
                  <a:srgbClr val="00B0F0"/>
                </a:solidFill>
                <a:latin typeface="+mj-lt"/>
              </a:rPr>
              <a:t>звезды — это невообразимо огромные огненные шары, которые невероятно раскалены и находятся на таком удалении от нас, что кажутся крошками;</a:t>
            </a:r>
          </a:p>
          <a:p>
            <a:r>
              <a:rPr lang="ru-RU" sz="2800" i="1" dirty="0" smtClean="0">
                <a:solidFill>
                  <a:srgbClr val="00B0F0"/>
                </a:solidFill>
                <a:latin typeface="+mj-lt"/>
              </a:rPr>
              <a:t>Цвет звезд зависит от их величины и температуры. Самые большие и горячие излучают голубоватый свет, а маленькие бывают белыми, желтыми, оранжевыми и красноватыми.</a:t>
            </a:r>
          </a:p>
          <a:p>
            <a:endParaRPr lang="ru-RU" sz="2800" i="1" dirty="0">
              <a:solidFill>
                <a:srgbClr val="00B0F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B0F0"/>
                </a:solidFill>
              </a:rPr>
              <a:t>Вот такое звездное небо получилось у нас из своих имен:</a:t>
            </a:r>
            <a:endParaRPr lang="ru-RU" i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Users\Надежда\Desktop\звезды\SAM_42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871543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B0F0"/>
                </a:solidFill>
              </a:rPr>
              <a:t>Родители активно влились в образовательную деятельность</a:t>
            </a:r>
            <a:endParaRPr lang="ru-RU" i="1" dirty="0">
              <a:solidFill>
                <a:srgbClr val="00B0F0"/>
              </a:solidFill>
            </a:endParaRPr>
          </a:p>
        </p:txBody>
      </p:sp>
      <p:pic>
        <p:nvPicPr>
          <p:cNvPr id="3074" name="Picture 2" descr="C:\Users\Надежда\Desktop\звезды\SAM_42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4429125" cy="4000528"/>
          </a:xfrm>
          <a:prstGeom prst="rect">
            <a:avLst/>
          </a:prstGeom>
          <a:noFill/>
        </p:spPr>
      </p:pic>
      <p:pic>
        <p:nvPicPr>
          <p:cNvPr id="3075" name="Picture 3" descr="C:\Users\Надежда\Desktop\звезды\SAM_42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71744"/>
            <a:ext cx="4500562" cy="3982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дежда\Desktop\звезды\SAM_42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000504"/>
            <a:ext cx="4500562" cy="2857496"/>
          </a:xfrm>
          <a:prstGeom prst="rect">
            <a:avLst/>
          </a:prstGeom>
          <a:noFill/>
        </p:spPr>
      </p:pic>
      <p:pic>
        <p:nvPicPr>
          <p:cNvPr id="4099" name="Picture 3" descr="C:\Users\Надежда\Desktop\звезды\SAM_42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964761"/>
            <a:ext cx="4357686" cy="2893239"/>
          </a:xfrm>
          <a:prstGeom prst="rect">
            <a:avLst/>
          </a:prstGeom>
          <a:noFill/>
        </p:spPr>
      </p:pic>
      <p:pic>
        <p:nvPicPr>
          <p:cNvPr id="4101" name="Picture 5" descr="C:\Users\Надежда\Desktop\звезды\SAM_37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85728"/>
            <a:ext cx="785818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15394" cy="636939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B0F0"/>
                </a:solidFill>
              </a:rPr>
              <a:t>Был проведен  простой опыт:</a:t>
            </a:r>
            <a:br>
              <a:rPr lang="ru-RU" i="1" dirty="0" smtClean="0">
                <a:solidFill>
                  <a:srgbClr val="00B0F0"/>
                </a:solidFill>
              </a:rPr>
            </a:br>
            <a:r>
              <a:rPr lang="ru-RU" i="1" dirty="0" smtClean="0">
                <a:solidFill>
                  <a:srgbClr val="00B0F0"/>
                </a:solidFill>
              </a:rPr>
              <a:t>В картонной коробке проделали дыры, во внутрь поместили фонарик (источник света). В темной комнате дыры светились как маленькие звезды. Когда включили свет «Солнце», «картонные звезды» исчезли.</a:t>
            </a:r>
            <a:br>
              <a:rPr lang="ru-RU" i="1" dirty="0" smtClean="0">
                <a:solidFill>
                  <a:srgbClr val="00B0F0"/>
                </a:solidFill>
              </a:rPr>
            </a:br>
            <a:endParaRPr lang="ru-RU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B0F0"/>
                </a:solidFill>
              </a:rPr>
              <a:t>В завершении проекта провели «Веселые космические старты»</a:t>
            </a:r>
            <a:endParaRPr lang="ru-RU" i="1" dirty="0">
              <a:solidFill>
                <a:srgbClr val="00B0F0"/>
              </a:solidFill>
            </a:endParaRPr>
          </a:p>
        </p:txBody>
      </p:sp>
      <p:pic>
        <p:nvPicPr>
          <p:cNvPr id="5122" name="Picture 2" descr="C:\Users\Надежда\Desktop\звезды\SAM_38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857652" cy="2500330"/>
          </a:xfrm>
          <a:prstGeom prst="rect">
            <a:avLst/>
          </a:prstGeom>
          <a:noFill/>
        </p:spPr>
      </p:pic>
      <p:pic>
        <p:nvPicPr>
          <p:cNvPr id="5123" name="Picture 3" descr="C:\Users\Надежда\Desktop\звезды\SAM_38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357298"/>
            <a:ext cx="4014790" cy="2571768"/>
          </a:xfrm>
          <a:prstGeom prst="rect">
            <a:avLst/>
          </a:prstGeom>
          <a:noFill/>
        </p:spPr>
      </p:pic>
      <p:pic>
        <p:nvPicPr>
          <p:cNvPr id="5124" name="Picture 4" descr="C:\Users\Надежда\Desktop\звезды\SAM_3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000504"/>
            <a:ext cx="4800000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447</TotalTime>
  <Words>243</Words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Муниципальное бюджетное дошкольное образовательное учреждение Галанинский детский сад </vt:lpstr>
      <vt:lpstr>Слайд 2</vt:lpstr>
      <vt:lpstr>С чего начинался наш проект</vt:lpstr>
      <vt:lpstr>Что мы узнали в ходе проекта:</vt:lpstr>
      <vt:lpstr>Вот такое звездное небо получилось у нас из своих имен:</vt:lpstr>
      <vt:lpstr>Родители активно влились в образовательную деятельность</vt:lpstr>
      <vt:lpstr>Слайд 7</vt:lpstr>
      <vt:lpstr>Был проведен  простой опыт: В картонной коробке проделали дыры, во внутрь поместили фонарик (источник света). В темной комнате дыры светились как маленькие звезды. Когда включили свет «Солнце», «картонные звезды» исчезли. </vt:lpstr>
      <vt:lpstr>В завершении проекта провели «Веселые космические старты»</vt:lpstr>
      <vt:lpstr>В результате работы над проектом:  Произошли позитивные изменения взаимоотношений между родителями и педагогами группы. Развитие у детей устойчивого интереса к миру космоса, звездам, созвездиям. Проектная деятельность развила творческую деятельность детей, стремление  к открытиям, любознательность.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 «Почему звезды светятся ночью, а днем их не видно?»</dc:title>
  <dc:creator>User</dc:creator>
  <cp:lastModifiedBy>User</cp:lastModifiedBy>
  <cp:revision>46</cp:revision>
  <dcterms:created xsi:type="dcterms:W3CDTF">2018-01-09T08:59:10Z</dcterms:created>
  <dcterms:modified xsi:type="dcterms:W3CDTF">2018-01-10T02:19:34Z</dcterms:modified>
</cp:coreProperties>
</file>