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9" r:id="rId6"/>
    <p:sldId id="268" r:id="rId7"/>
    <p:sldId id="261" r:id="rId8"/>
    <p:sldId id="262" r:id="rId9"/>
    <p:sldId id="263" r:id="rId10"/>
    <p:sldId id="264" r:id="rId11"/>
    <p:sldId id="270" r:id="rId12"/>
    <p:sldId id="271" r:id="rId13"/>
    <p:sldId id="272" r:id="rId14"/>
    <p:sldId id="273" r:id="rId15"/>
    <p:sldId id="265" r:id="rId16"/>
    <p:sldId id="280" r:id="rId17"/>
    <p:sldId id="278" r:id="rId18"/>
    <p:sldId id="279" r:id="rId19"/>
    <p:sldId id="276" r:id="rId20"/>
    <p:sldId id="281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25" autoAdjust="0"/>
    <p:restoredTop sz="86197" autoAdjust="0"/>
  </p:normalViewPr>
  <p:slideViewPr>
    <p:cSldViewPr>
      <p:cViewPr>
        <p:scale>
          <a:sx n="33" d="100"/>
          <a:sy n="33" d="100"/>
        </p:scale>
        <p:origin x="-113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244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84861-EAA5-48B9-A1B6-C0DF494FD439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2866-81B6-46D6-8F3B-586C0F570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85800"/>
            <a:ext cx="6400800" cy="1905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картинки\garcya_us_wall_mix1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525000" cy="69136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144780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ЭКОЛОГИЧЕСКОЕ ВОСПИТАНИЕ ДОШКОЛЬНИКОВ В СООТВЕТСТВИИ С ФГОС ДО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Надежда\P109069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3982045"/>
            <a:ext cx="3429000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USER\Desktop\Надежда\тень и солнце\CAM0152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28704" y="4038600"/>
            <a:ext cx="3454400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USER\Desktop\Надежда\P1090655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946" y="1142984"/>
            <a:ext cx="2592288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143000"/>
            <a:ext cx="2468364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2214554"/>
            <a:ext cx="3810000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" y="11430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7900" y="106680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62400"/>
            <a:ext cx="4038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3805237"/>
            <a:ext cx="3643338" cy="267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3786190"/>
            <a:ext cx="3643338" cy="267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Надежда\P10906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1799" y="1038224"/>
            <a:ext cx="3378201" cy="2533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USER\Desktop\Новая папка (2)\CAM033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628" y="3786190"/>
            <a:ext cx="285752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3634" y="3738930"/>
            <a:ext cx="3769532" cy="282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071546"/>
            <a:ext cx="3309938" cy="2724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3805237"/>
            <a:ext cx="3643338" cy="267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37" y="1066800"/>
            <a:ext cx="32004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37281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4143380"/>
            <a:ext cx="3200400" cy="220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Осенние утренники\осень 2017\DSC0673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00694" y="4071942"/>
            <a:ext cx="3122669" cy="234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09800"/>
            <a:ext cx="3059746" cy="3072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Новая папка (2)\CAM0330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8000" y="1093631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5237" y="1092558"/>
            <a:ext cx="3826456" cy="286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Разное\фото- сад\дети сад\P101097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4429132"/>
            <a:ext cx="3075044" cy="186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осень 2018 13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0" y="4071942"/>
            <a:ext cx="2428892" cy="2428892"/>
          </a:xfrm>
          <a:prstGeom prst="rect">
            <a:avLst/>
          </a:prstGeom>
        </p:spPr>
      </p:pic>
      <p:pic>
        <p:nvPicPr>
          <p:cNvPr id="8" name="Рисунок 7" descr="IMG_20171115_1616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4286256"/>
            <a:ext cx="2666987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900" y="443791"/>
            <a:ext cx="6477000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Совместная работа с родителями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Надежда\P10907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914400"/>
            <a:ext cx="2669111" cy="283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80806_121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857232"/>
            <a:ext cx="2321717" cy="2762245"/>
          </a:xfrm>
          <a:prstGeom prst="rect">
            <a:avLst/>
          </a:prstGeom>
        </p:spPr>
      </p:pic>
      <p:pic>
        <p:nvPicPr>
          <p:cNvPr id="11" name="Рисунок 10" descr="IMG-e955802c641b772abf89e99f7c9e0625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357298"/>
            <a:ext cx="2793987" cy="2071684"/>
          </a:xfrm>
          <a:prstGeom prst="rect">
            <a:avLst/>
          </a:prstGeom>
        </p:spPr>
      </p:pic>
      <p:pic>
        <p:nvPicPr>
          <p:cNvPr id="12" name="Рисунок 11" descr="20210217_1146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3714752"/>
            <a:ext cx="2071702" cy="2762269"/>
          </a:xfrm>
          <a:prstGeom prst="rect">
            <a:avLst/>
          </a:prstGeom>
        </p:spPr>
      </p:pic>
      <p:pic>
        <p:nvPicPr>
          <p:cNvPr id="13" name="Рисунок 12" descr="20210217_0743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3643313"/>
            <a:ext cx="2178841" cy="2905121"/>
          </a:xfrm>
          <a:prstGeom prst="rect">
            <a:avLst/>
          </a:prstGeom>
        </p:spPr>
      </p:pic>
      <p:pic>
        <p:nvPicPr>
          <p:cNvPr id="14" name="Рисунок 13" descr="IMG-1abcdeca120cc416cc5bbd5e757f4c43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3714752"/>
            <a:ext cx="2143140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786190"/>
            <a:ext cx="4003032" cy="262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786190"/>
            <a:ext cx="3812506" cy="2589627"/>
          </a:xfrm>
          <a:prstGeom prst="rect">
            <a:avLst/>
          </a:prstGeom>
        </p:spPr>
      </p:pic>
      <p:pic>
        <p:nvPicPr>
          <p:cNvPr id="8" name="Рисунок 7" descr="IMG_20190109_0929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28604"/>
            <a:ext cx="3929058" cy="2946793"/>
          </a:xfrm>
          <a:prstGeom prst="rect">
            <a:avLst/>
          </a:prstGeom>
        </p:spPr>
      </p:pic>
      <p:pic>
        <p:nvPicPr>
          <p:cNvPr id="10" name="Рисунок 9" descr="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28605"/>
            <a:ext cx="3998259" cy="314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429132"/>
            <a:ext cx="2714644" cy="2035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785794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USER\Desktop\Новая папка (2)\CAM0326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1069" y="428604"/>
            <a:ext cx="228498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осень 2017 5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428604"/>
            <a:ext cx="2035965" cy="2714620"/>
          </a:xfrm>
          <a:prstGeom prst="rect">
            <a:avLst/>
          </a:prstGeom>
        </p:spPr>
      </p:pic>
      <p:pic>
        <p:nvPicPr>
          <p:cNvPr id="13" name="Рисунок 12" descr="20210504_0729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3571876"/>
            <a:ext cx="2666986" cy="2214554"/>
          </a:xfrm>
          <a:prstGeom prst="rect">
            <a:avLst/>
          </a:prstGeom>
        </p:spPr>
      </p:pic>
      <p:pic>
        <p:nvPicPr>
          <p:cNvPr id="14" name="Рисунок 13" descr="20210330_1105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4214818"/>
            <a:ext cx="2571736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Уголок природы и экспериментирования</a:t>
            </a:r>
            <a:endParaRPr lang="ru-RU" dirty="0"/>
          </a:p>
        </p:txBody>
      </p:sp>
      <p:pic>
        <p:nvPicPr>
          <p:cNvPr id="4" name="Рисунок 3" descr="1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071810"/>
            <a:ext cx="2500330" cy="3333773"/>
          </a:xfrm>
          <a:prstGeom prst="rect">
            <a:avLst/>
          </a:prstGeom>
        </p:spPr>
      </p:pic>
      <p:pic>
        <p:nvPicPr>
          <p:cNvPr id="8" name="Рисунок 7" descr="20200123_073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74144" y="2512212"/>
            <a:ext cx="3524274" cy="2643206"/>
          </a:xfrm>
          <a:prstGeom prst="rect">
            <a:avLst/>
          </a:prstGeom>
        </p:spPr>
      </p:pic>
      <p:pic>
        <p:nvPicPr>
          <p:cNvPr id="9" name="Рисунок 8" descr="20200506_124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741801" y="3616521"/>
            <a:ext cx="3214678" cy="2411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Создание экологической площадки коллективом детского сада.</a:t>
            </a:r>
            <a:endParaRPr lang="ru-RU" dirty="0"/>
          </a:p>
        </p:txBody>
      </p:sp>
      <p:pic>
        <p:nvPicPr>
          <p:cNvPr id="1026" name="Picture 2" descr="C:\Users\hp\Desktop\Коллектив\фото коллег на стену\IMG_20180622_102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2428892" cy="2624939"/>
          </a:xfrm>
          <a:prstGeom prst="rect">
            <a:avLst/>
          </a:prstGeom>
          <a:noFill/>
        </p:spPr>
      </p:pic>
      <p:pic>
        <p:nvPicPr>
          <p:cNvPr id="4" name="Рисунок 3" descr="IMG_20180622_11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4175919"/>
            <a:ext cx="3143272" cy="2287494"/>
          </a:xfrm>
          <a:prstGeom prst="rect">
            <a:avLst/>
          </a:prstGeom>
        </p:spPr>
      </p:pic>
      <p:pic>
        <p:nvPicPr>
          <p:cNvPr id="18" name="Picture 6" descr="C:\Users\hp\Desktop\Коллектив\фото коллег на стену\IMG_20180622_104336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7151" y="-12073046"/>
            <a:ext cx="45719" cy="214314"/>
          </a:xfrm>
          <a:prstGeom prst="rect">
            <a:avLst/>
          </a:prstGeom>
          <a:noFill/>
        </p:spPr>
      </p:pic>
      <p:pic>
        <p:nvPicPr>
          <p:cNvPr id="19" name="Picture 5" descr="C:\Users\hp\Desktop\Коллектив\фото коллег на стену\IMG_20180622_104336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4526360" y="-12215922"/>
            <a:ext cx="97172" cy="71438"/>
          </a:xfrm>
          <a:prstGeom prst="rect">
            <a:avLst/>
          </a:prstGeom>
          <a:noFill/>
        </p:spPr>
      </p:pic>
      <p:pic>
        <p:nvPicPr>
          <p:cNvPr id="21" name="Picture 6" descr="C:\Users\hp\Desktop\Коллектив\фото коллег на стену\IMG_20180622_104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644954" y="-6500882"/>
            <a:ext cx="2331720" cy="3108960"/>
          </a:xfrm>
          <a:prstGeom prst="rect">
            <a:avLst/>
          </a:prstGeom>
          <a:noFill/>
        </p:spPr>
      </p:pic>
      <p:pic>
        <p:nvPicPr>
          <p:cNvPr id="22" name="Picture 6" descr="C:\Users\hp\Desktop\Коллектив\фото коллег на стену\IMG_20180622_104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716392" y="-6500882"/>
            <a:ext cx="2331720" cy="3108960"/>
          </a:xfrm>
          <a:prstGeom prst="rect">
            <a:avLst/>
          </a:prstGeom>
          <a:noFill/>
        </p:spPr>
      </p:pic>
      <p:pic>
        <p:nvPicPr>
          <p:cNvPr id="23" name="Picture 6" descr="C:\Users\hp\Desktop\Коллектив\фото коллег на стену\IMG_20180622_104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563992" y="-6348482"/>
            <a:ext cx="2331720" cy="3108960"/>
          </a:xfrm>
          <a:prstGeom prst="rect">
            <a:avLst/>
          </a:prstGeom>
          <a:noFill/>
        </p:spPr>
      </p:pic>
      <p:pic>
        <p:nvPicPr>
          <p:cNvPr id="25" name="Picture 3" descr="C:\Users\hp\Desktop\Коллектив\фото коллег на стену\IMG_20180622_104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-9715592"/>
            <a:ext cx="2330495" cy="3107326"/>
          </a:xfrm>
          <a:prstGeom prst="rect">
            <a:avLst/>
          </a:prstGeom>
          <a:noFill/>
        </p:spPr>
      </p:pic>
      <p:pic>
        <p:nvPicPr>
          <p:cNvPr id="26" name="Picture 3" descr="C:\Users\hp\Desktop\Коллектив\фото коллег на стену\IMG_20180622_104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5838" y="-9563192"/>
            <a:ext cx="2330495" cy="3107326"/>
          </a:xfrm>
          <a:prstGeom prst="rect">
            <a:avLst/>
          </a:prstGeom>
          <a:noFill/>
        </p:spPr>
      </p:pic>
      <p:pic>
        <p:nvPicPr>
          <p:cNvPr id="12" name="Рисунок 11" descr="IMG_20180622_1043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1785926"/>
            <a:ext cx="1785950" cy="2381267"/>
          </a:xfrm>
          <a:prstGeom prst="rect">
            <a:avLst/>
          </a:prstGeom>
        </p:spPr>
      </p:pic>
      <p:pic>
        <p:nvPicPr>
          <p:cNvPr id="13" name="Рисунок 12" descr="IMG-f6b09ff1f5664bb928caab3670514870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4744" y="1571612"/>
            <a:ext cx="1893088" cy="2524118"/>
          </a:xfrm>
          <a:prstGeom prst="rect">
            <a:avLst/>
          </a:prstGeom>
        </p:spPr>
      </p:pic>
      <p:pic>
        <p:nvPicPr>
          <p:cNvPr id="14" name="Рисунок 13" descr="IMG-f1dc6eaff1c2d81508dc8bd47fd14646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3439" y="4143356"/>
            <a:ext cx="3143271" cy="23574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70C0"/>
                </a:solidFill>
                <a:latin typeface="+mn-lt"/>
              </a:rPr>
              <a:t>«</a:t>
            </a:r>
            <a:r>
              <a:rPr lang="ru-RU" sz="3100" dirty="0" smtClean="0">
                <a:solidFill>
                  <a:srgbClr val="0070C0"/>
                </a:solidFill>
                <a:latin typeface="+mn-lt"/>
              </a:rPr>
              <a:t>Человек стал человеком, когда услышал шепот листьев и песню кузнечика, журчание весеннего ручья и звон серебряных колокольчиков в бездонном летнем небе, шорох снежинок и завывание вьюги за окном, ласковый плеск волны и торжественную тишину ночи, – услышал, и, затаив дыхание, слушает сотни и тысячи лет чудесную</a:t>
            </a:r>
            <a:br>
              <a:rPr lang="ru-RU" sz="3100" dirty="0" smtClean="0">
                <a:solidFill>
                  <a:srgbClr val="0070C0"/>
                </a:solidFill>
                <a:latin typeface="+mn-lt"/>
              </a:rPr>
            </a:br>
            <a:r>
              <a:rPr lang="ru-RU" sz="3100" dirty="0" smtClean="0">
                <a:solidFill>
                  <a:srgbClr val="0070C0"/>
                </a:solidFill>
                <a:latin typeface="+mn-lt"/>
              </a:rPr>
              <a:t>музыку жизни».</a:t>
            </a:r>
            <a:br>
              <a:rPr lang="ru-RU" sz="3100" dirty="0" smtClean="0">
                <a:solidFill>
                  <a:srgbClr val="0070C0"/>
                </a:solidFill>
                <a:latin typeface="+mn-lt"/>
              </a:rPr>
            </a:br>
            <a:r>
              <a:rPr lang="ru-RU" sz="3100" dirty="0" smtClean="0">
                <a:latin typeface="+mn-lt"/>
              </a:rPr>
              <a:t>В. А. Сухомлинский</a:t>
            </a:r>
            <a:r>
              <a:rPr lang="ru-RU" sz="3100" dirty="0" smtClean="0"/>
              <a:t>.</a:t>
            </a:r>
            <a:endParaRPr lang="ru-RU" sz="31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 хорошо в детях из детства!</a:t>
            </a:r>
            <a:br>
              <a:rPr lang="ru-RU" dirty="0" smtClean="0"/>
            </a:br>
            <a:r>
              <a:rPr lang="ru-RU" dirty="0" smtClean="0"/>
              <a:t>Как истоки добра пробудить?</a:t>
            </a:r>
            <a:br>
              <a:rPr lang="ru-RU" dirty="0" smtClean="0"/>
            </a:br>
            <a:r>
              <a:rPr lang="ru-RU" dirty="0" smtClean="0"/>
              <a:t>Прикоснуться к природе всем сердцем:</a:t>
            </a:r>
            <a:br>
              <a:rPr lang="ru-RU" dirty="0" smtClean="0"/>
            </a:br>
            <a:r>
              <a:rPr lang="ru-RU" dirty="0" smtClean="0"/>
              <a:t>Удивиться, узнать, полюбить!</a:t>
            </a:r>
            <a:br>
              <a:rPr lang="ru-RU" dirty="0" smtClean="0"/>
            </a:br>
            <a:r>
              <a:rPr lang="ru-RU" dirty="0" smtClean="0"/>
              <a:t>Мы хотим, чтоб земля расцвела.</a:t>
            </a:r>
            <a:br>
              <a:rPr lang="ru-RU" dirty="0" smtClean="0"/>
            </a:br>
            <a:r>
              <a:rPr lang="ru-RU" dirty="0" smtClean="0"/>
              <a:t>Росли как цветы, малыши.</a:t>
            </a:r>
            <a:br>
              <a:rPr lang="ru-RU" dirty="0" smtClean="0"/>
            </a:br>
            <a:r>
              <a:rPr lang="ru-RU" dirty="0" smtClean="0"/>
              <a:t>Чтобы для них экология стала</a:t>
            </a:r>
            <a:br>
              <a:rPr lang="ru-RU" dirty="0" smtClean="0"/>
            </a:br>
            <a:r>
              <a:rPr lang="ru-RU" dirty="0" smtClean="0"/>
              <a:t>Не наукой, а частью души!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1066800"/>
            <a:ext cx="7086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1. В. А.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Дрязгунова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«Дидактические игры для ознакомления дошкольников с растениями» М.: Просвещение, 2012г.</a:t>
            </a:r>
            <a:b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Е. И. Золотова «Знакомим дошкольников с миром животных» М.: Просвещение, 2012 г.*</a:t>
            </a:r>
            <a:b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С. В. Веретенникова «Ознакомление дошкольников с природой» М.: Просвещение, 2011г.</a:t>
            </a:r>
            <a:b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4. А. И. Васильева «Учите детей наблюдать природу» Минск, И.: Народная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асвета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2010Г</a:t>
            </a:r>
            <a:b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5. М. М. Марковская  «Уголок природы в детском саду» М.: Просвещение, 2011г.</a:t>
            </a:r>
            <a:b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6. Под ред. П. Г.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Саморуковой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«Как знакомить дошкольников с природой» М.; Просвещение 2010 г</a:t>
            </a:r>
            <a:endParaRPr lang="ru-RU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kladraz.ru/upload/blogs2/2017/8/9050_02eb6540ff004d7f189b006640a036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6800" y="11430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 ЗА ВНИМАНИЕ!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АКТУАЛЬНОСТЬ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2954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поднимаемой нами темы заключается в том, что экологическое воспитание и  образование дошкольников – чрезвычайно актуальная проблема настоящего времени: только экологическое мировоззрение, экологическая культура ныне живущих людей могут вывести планету и  человечество из того катастрофического состояния, в котором они прибывают сейчас.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ЦЕЛЬ: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1143000"/>
            <a:ext cx="6324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</a:rPr>
              <a:t> Совершенствование работы в детском саду по формированию у дошкольников основ экологической культуры.</a:t>
            </a:r>
            <a:endParaRPr lang="ru-RU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071810"/>
            <a:ext cx="4158573" cy="311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80829_101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143248"/>
            <a:ext cx="4000528" cy="3000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Задачи: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1219200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воспитанников представлений и  элементарных понятий о взаимосвязях и  взаимоотношениях человека и природы;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эмоционально – ценностного отношения к  природе;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своего собственного «Я» как части природы;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практической деятельности по отражению полученных знаний и впечатлений от взаимодействия с природой, окружающим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907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ПЛАНИРУЕМЫЕ РЕЗУЛЬТАТЫ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295400"/>
            <a:ext cx="731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</a:rPr>
              <a:t>- ПОДВЕДЕНИЕ К ПОНЯТИЮ,ЧТО ВЗРОСЛЫЕ И ДЕТИ- ЭТО ТОЖЕ ЧАСТЬ ПРИРОДЫ;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B0F0"/>
                </a:solidFill>
              </a:rPr>
              <a:t>ПОКАЗАТЬ ВАЖНОСТЬ ПРИРОДНЫХ РЕСУРСОВ (ВОДА, ВОЗДУХ) В ЖИЗНИ ЧЕЛОВЕКА;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B0F0"/>
                </a:solidFill>
              </a:rPr>
              <a:t> ПОДВЕСТИ ДЕТЕЙ К ОСОЗНАННОМУ ПОНИМАНИЮ ЦЕННОСТИ ПРИРОДЫ;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B0F0"/>
                </a:solidFill>
              </a:rPr>
              <a:t>ПРИОБРЕТЕНИЕ ОПЫТА ПРАКТИЧЕСКОЙ  И ТВОРЧЕСКОЙ ДЕЯТЕЛЬНОСТИ ПО РЕАЛИЗАЦИИ И ЗАКРЕПЛЕНИЮ ЗНАНИЙ И ЭМОЦИОНАЛЬНО-ЧУВСТВЕННЫХ ВПЕЧАТЛЕНИЙ, ПОЛУЧЕННЫХ ПРИ ВЗАИМОДЕЙСТВИИ С ПРИРОДНЫМ ОКРУЖЕНИЕМ, А ТАК ЖЕ ПО ВОСПРОИЗВОДСТВУ И СОХРАНЕНИЮ ПРИРОДНОЙ СРЕДЫ</a:t>
            </a:r>
            <a:endParaRPr lang="ru-RU" sz="2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457200"/>
            <a:ext cx="6781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Важным положением Стандарта являются целевые ориентиры, которые определяются документом как «возможные достижения ребенка» - не обязательные, но возможные и желательные достижения в его интеллектуальном и личностном развитии. Достижения в общении с природой сформулированы следующим образом: «Ребенок проявляет любознательность, задает вопросы взрослым и сверстникам, интересуется причинно-следственными связями, пытается самостоятельно придумывать объяснения явлениям природы... склонен наблюдать, экспериментировать. Обладает начальными знаниями о себе, природном и социальном мире...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650" y="4070350"/>
            <a:ext cx="20383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000108"/>
            <a:ext cx="5257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- игры;</a:t>
            </a:r>
          </a:p>
          <a:p>
            <a:r>
              <a:rPr lang="ru-RU" sz="2800" dirty="0">
                <a:solidFill>
                  <a:srgbClr val="00B0F0"/>
                </a:solidFill>
              </a:rPr>
              <a:t>- занятия и беседы;</a:t>
            </a:r>
          </a:p>
          <a:p>
            <a:r>
              <a:rPr lang="ru-RU" sz="2800" dirty="0">
                <a:solidFill>
                  <a:srgbClr val="00B0F0"/>
                </a:solidFill>
              </a:rPr>
              <a:t>- проведение праздников природной тематики;</a:t>
            </a:r>
          </a:p>
          <a:p>
            <a:r>
              <a:rPr lang="ru-RU" sz="2800" dirty="0">
                <a:solidFill>
                  <a:srgbClr val="00B0F0"/>
                </a:solidFill>
              </a:rPr>
              <a:t>- проведение родительских собраний посвященных определенной теме;</a:t>
            </a:r>
          </a:p>
          <a:p>
            <a:r>
              <a:rPr lang="ru-RU" sz="2800" dirty="0">
                <a:solidFill>
                  <a:srgbClr val="00B0F0"/>
                </a:solidFill>
              </a:rPr>
              <a:t>- прогулки с наблюдением за </a:t>
            </a:r>
            <a:r>
              <a:rPr lang="ru-RU" sz="2800" b="1" dirty="0">
                <a:solidFill>
                  <a:srgbClr val="00B0F0"/>
                </a:solidFill>
              </a:rPr>
              <a:t>окружающим миром</a:t>
            </a:r>
            <a:r>
              <a:rPr lang="ru-RU" sz="2800" dirty="0">
                <a:solidFill>
                  <a:srgbClr val="00B0F0"/>
                </a:solidFill>
              </a:rPr>
              <a:t>;</a:t>
            </a:r>
          </a:p>
          <a:p>
            <a:r>
              <a:rPr lang="ru-RU" sz="2800" dirty="0">
                <a:solidFill>
                  <a:srgbClr val="00B0F0"/>
                </a:solidFill>
              </a:rPr>
              <a:t>- выставки совместного творчества детей и родителей;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2214554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Пути реализации экологического воспитания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</TotalTime>
  <Words>381</Words>
  <Application>Microsoft Office PowerPoint</Application>
  <PresentationFormat>Экран (4:3)</PresentationFormat>
  <Paragraphs>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«Человек стал человеком, когда услышал шепот листьев и песню кузнечика, журчание весеннего ручья и звон серебряных колокольчиков в бездонном летнем небе, шорох снежинок и завывание вьюги за окном, ласковый плеск волны и торжественную тишину ночи, – услышал, и, затаив дыхание, слушает сотни и тысячи лет чудесную музыку жизни». В. А. Сухомлинский.</vt:lpstr>
      <vt:lpstr>АКТУАЛЬНОСТЬ</vt:lpstr>
      <vt:lpstr>ЦЕЛЬ:</vt:lpstr>
      <vt:lpstr>Задачи:</vt:lpstr>
      <vt:lpstr>ПЛАНИРУЕМЫЕ РЕЗУЛЬТАТЫ</vt:lpstr>
      <vt:lpstr>Слайд 7</vt:lpstr>
      <vt:lpstr>Формы:</vt:lpstr>
      <vt:lpstr>Пути реализации экологического воспитания</vt:lpstr>
      <vt:lpstr>Познавательное развитие</vt:lpstr>
      <vt:lpstr>Речевое развитие</vt:lpstr>
      <vt:lpstr>Социально-коммуникативное развитие</vt:lpstr>
      <vt:lpstr>Художественно-эстетическое развитие</vt:lpstr>
      <vt:lpstr>Физическое развитие</vt:lpstr>
      <vt:lpstr>Слайд 15</vt:lpstr>
      <vt:lpstr>Слайд 16</vt:lpstr>
      <vt:lpstr>Слайд 17</vt:lpstr>
      <vt:lpstr>Уголок природы и экспериментирования</vt:lpstr>
      <vt:lpstr>Создание экологической площадки коллективом детского сада.</vt:lpstr>
      <vt:lpstr>Все хорошо в детях из детства! Как истоки добра пробудить? Прикоснуться к природе всем сердцем: Удивиться, узнать, полюбить! Мы хотим, чтоб земля расцвела. Росли как цветы, малыши. Чтобы для них экология стала Не наукой, а частью души! </vt:lpstr>
      <vt:lpstr>Список литературы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69</cp:revision>
  <dcterms:created xsi:type="dcterms:W3CDTF">2017-11-08T14:18:31Z</dcterms:created>
  <dcterms:modified xsi:type="dcterms:W3CDTF">2021-12-21T10:32:22Z</dcterms:modified>
</cp:coreProperties>
</file>