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63" r:id="rId3"/>
    <p:sldId id="262" r:id="rId4"/>
    <p:sldId id="264" r:id="rId5"/>
    <p:sldId id="260" r:id="rId6"/>
    <p:sldId id="265" r:id="rId7"/>
    <p:sldId id="266" r:id="rId8"/>
    <p:sldId id="282" r:id="rId9"/>
    <p:sldId id="285" r:id="rId10"/>
    <p:sldId id="283" r:id="rId11"/>
    <p:sldId id="284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67" r:id="rId20"/>
    <p:sldId id="279" r:id="rId21"/>
    <p:sldId id="268" r:id="rId22"/>
    <p:sldId id="296" r:id="rId23"/>
    <p:sldId id="297" r:id="rId24"/>
    <p:sldId id="271" r:id="rId25"/>
    <p:sldId id="293" r:id="rId26"/>
    <p:sldId id="294" r:id="rId27"/>
    <p:sldId id="272" r:id="rId28"/>
    <p:sldId id="295" r:id="rId29"/>
    <p:sldId id="274" r:id="rId30"/>
    <p:sldId id="27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011" autoAdjust="0"/>
  </p:normalViewPr>
  <p:slideViewPr>
    <p:cSldViewPr>
      <p:cViewPr varScale="1">
        <p:scale>
          <a:sx n="68" d="100"/>
          <a:sy n="68" d="100"/>
        </p:scale>
        <p:origin x="-14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071546"/>
            <a:ext cx="3143272" cy="3071834"/>
          </a:xfrm>
        </p:spPr>
        <p:txBody>
          <a:bodyPr/>
          <a:lstStyle>
            <a:lvl1pPr>
              <a:defRPr sz="4800" b="1" cap="none" spc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29256" y="1214422"/>
            <a:ext cx="2928958" cy="2500330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99663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13BD8-CA3A-4D3A-946B-B4BAB74F84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BE4C4-FC13-4683-A873-D72FA3FD64F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3777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66EA7-B168-4873-BFA1-AA404BFB71A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88B1F-9C45-45BE-BA6F-44038819619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5411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CD7DC-EE98-45A4-8F36-626A20B6418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FA468-F19D-462F-8687-0623DCC3DBC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3188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071546"/>
            <a:ext cx="3143272" cy="3071834"/>
          </a:xfrm>
        </p:spPr>
        <p:txBody>
          <a:bodyPr/>
          <a:lstStyle>
            <a:lvl1pPr>
              <a:defRPr sz="4800" b="1" cap="none" spc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29256" y="1214422"/>
            <a:ext cx="2928958" cy="2500330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99663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13BD8-CA3A-4D3A-946B-B4BAB74F84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BE4C4-FC13-4683-A873-D72FA3FD64F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37770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B6EFD-37FE-42F3-8B45-F5C6ACCA116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A4C44-6DAC-4F69-A2B1-5BE422C4590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992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EAE01-AF84-44C4-93C2-41B3144EB46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91F48-9584-4AB5-8E5B-E15E03A57B4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3749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47185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14942" y="1600200"/>
            <a:ext cx="347185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C0FB2-3B03-4A2E-8CBD-6343835928E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4AC1E-8A45-4D76-BD0E-C645AE3BB12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5666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3405D-F2F8-4BA0-8012-8169A91598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4905D-DBB4-4EAA-B87D-CBBDECB77FD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16748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375D9-69BE-498B-83A6-1561A112D07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82CEE-68AF-48F0-B58E-A0B38DD9045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12393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CC2B3-CB85-4085-9A23-C06E3F84535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62CB6-9833-4803-89FC-9429B685134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6276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B5511-203C-4333-B007-70F8DD5E21C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9F6EB-A228-4D33-A91C-2CC02609520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0062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B6EFD-37FE-42F3-8B45-F5C6ACCA116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A4C44-6DAC-4F69-A2B1-5BE422C4590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9924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41565-613D-4BEC-BB37-3081EFB109B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9F387-E534-4E45-B6CA-8E85A8A01FC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6383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66EA7-B168-4873-BFA1-AA404BFB71A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88B1F-9C45-45BE-BA6F-44038819619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5411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CD7DC-EE98-45A4-8F36-626A20B6418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FA468-F19D-462F-8687-0623DCC3DBC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3188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EAE01-AF84-44C4-93C2-41B3144EB46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91F48-9584-4AB5-8E5B-E15E03A57B4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3749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47185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14942" y="1600200"/>
            <a:ext cx="347185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C0FB2-3B03-4A2E-8CBD-6343835928E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4AC1E-8A45-4D76-BD0E-C645AE3BB12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5666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3405D-F2F8-4BA0-8012-8169A91598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4905D-DBB4-4EAA-B87D-CBBDECB77FD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1674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375D9-69BE-498B-83A6-1561A112D07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82CEE-68AF-48F0-B58E-A0B38DD9045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1239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CC2B3-CB85-4085-9A23-C06E3F84535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62CB6-9833-4803-89FC-9429B685134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627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B5511-203C-4333-B007-70F8DD5E21C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9F6EB-A228-4D33-A91C-2CC02609520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0062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41565-613D-4BEC-BB37-3081EFB109B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9F387-E534-4E45-B6CA-8E85A8A01FC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6383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500063" y="428625"/>
            <a:ext cx="3543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500063" y="1785938"/>
            <a:ext cx="3471862" cy="426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EB15E49-33F8-449B-AD1C-430576E5FDB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8C033BF-839E-4A9D-A614-D33F24F199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405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500063" y="428625"/>
            <a:ext cx="3543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500063" y="1785938"/>
            <a:ext cx="3471862" cy="426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EB15E49-33F8-449B-AD1C-430576E5FDB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8C033BF-839E-4A9D-A614-D33F24F199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405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484784"/>
            <a:ext cx="3143250" cy="2711772"/>
          </a:xfrm>
          <a:ln>
            <a:miter lim="800000"/>
            <a:headEnd/>
            <a:tailEnd/>
          </a:ln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/>
              <a:t>Я –Воспитатель!</a:t>
            </a:r>
            <a:br>
              <a:rPr lang="ru-RU" sz="3200" dirty="0" smtClean="0"/>
            </a:br>
            <a:r>
              <a:rPr lang="ru-RU" sz="1800" dirty="0" smtClean="0"/>
              <a:t>(</a:t>
            </a:r>
            <a:r>
              <a:rPr lang="ru-RU" sz="1800" dirty="0" err="1" smtClean="0"/>
              <a:t>самопрезентация</a:t>
            </a:r>
            <a:r>
              <a:rPr lang="ru-RU" sz="1600" dirty="0" smtClean="0"/>
              <a:t>)</a:t>
            </a:r>
            <a:endParaRPr lang="ru-RU" sz="1600" dirty="0"/>
          </a:p>
        </p:txBody>
      </p:sp>
      <p:sp>
        <p:nvSpPr>
          <p:cNvPr id="307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68828" y="3356992"/>
            <a:ext cx="2819596" cy="1584176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 sz="2000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cs typeface="Times New Roman" pitchFamily="18" charset="0"/>
              </a:rPr>
              <a:t>Ильина Татьяна Александровна. 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2000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cs typeface="Times New Roman" pitchFamily="18" charset="0"/>
              </a:rPr>
              <a:t>Воспитатель </a:t>
            </a:r>
            <a:r>
              <a:rPr lang="ru-RU" altLang="ru-RU" sz="2000" dirty="0" err="1" smtClean="0">
                <a:solidFill>
                  <a:schemeClr val="accent6">
                    <a:lumMod val="75000"/>
                  </a:schemeClr>
                </a:solidFill>
                <a:latin typeface="Arial" charset="0"/>
                <a:cs typeface="Times New Roman" pitchFamily="18" charset="0"/>
              </a:rPr>
              <a:t>Галанинского</a:t>
            </a:r>
            <a:r>
              <a:rPr lang="ru-RU" altLang="ru-RU" sz="2000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cs typeface="Times New Roman" pitchFamily="18" charset="0"/>
              </a:rPr>
              <a:t>  детского сада </a:t>
            </a:r>
            <a:endParaRPr lang="ru-RU" altLang="ru-RU" sz="2000" dirty="0" smtClean="0">
              <a:solidFill>
                <a:schemeClr val="accent6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Рисунок 5" descr="C:\Users\lenovo\Desktop\Новая папка (2)\IMG_20211108_20321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500042"/>
            <a:ext cx="221457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20089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642919"/>
            <a:ext cx="36433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Техника рисование воздушными шарами 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286380" y="2136339"/>
            <a:ext cx="335758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Необычные материалы  и оригинальные техники привлекают детей тем, что здесь не присутствует слово"Нельзя" можно рисовать чем хочешь и как хочешь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1857364"/>
            <a:ext cx="335758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Очень интересный и простой для детей вид рисования -это получение изображения с помощью воздушных шариков. Можно использовать большие шары, а можно и миниатюрные шарики. </a:t>
            </a:r>
            <a:endParaRPr lang="ru-RU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lenovo\Desktop\Новая папка (2)\IMG_20220125_16014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03879" y="281886"/>
            <a:ext cx="3064144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lenovo\Desktop\Новая папка (2)\IMG_20220125_1552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42908" y="3500440"/>
            <a:ext cx="2714645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lenovo\Desktop\Новая папка (2)\IMG_20220125_16023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607851" y="3464719"/>
            <a:ext cx="264320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lenovo\Desktop\Новая папка (2)\IMG_20220125_16245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571480"/>
            <a:ext cx="314327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1" y="642918"/>
            <a:ext cx="3429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Техника рисование ватными палочками 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214942" y="1857364"/>
            <a:ext cx="34290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Детьми обычно с радостью приветствуется эта техника рисования, так как можно одну и ту же картинку создать совершенно разными способами.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1714488"/>
            <a:ext cx="35719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solidFill>
                  <a:prstClr val="black"/>
                </a:solidFill>
              </a:rPr>
              <a:t>Рисование ватными палочками – это один из видов нетрадиционных техник рисования. Он интересен не только старшим детям и взрослым, но и малышам, которые только-только знакомятся с различными инструментами для живописи.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lenovo\Desktop\Новая папка (2)\IMG_20211210_10273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857232"/>
            <a:ext cx="307183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lenovo\Desktop\Новая папка (2)\IMG_20211210_1017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877518" y="3663611"/>
            <a:ext cx="2602617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lenovo\Desktop\Новая папка (2)\IMG_20211210_10173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679289" y="1464458"/>
            <a:ext cx="271464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86380" y="1582341"/>
            <a:ext cx="34290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формирование у детей навыков творческой деятельности, но и на эмоционально-личностное развитие в целом. Рисование на стекле, как один из видов </a:t>
            </a:r>
            <a:r>
              <a:rPr lang="ru-RU" sz="2400" dirty="0" err="1" smtClean="0"/>
              <a:t>изотерапии</a:t>
            </a:r>
            <a:r>
              <a:rPr lang="ru-RU" sz="2400" dirty="0" smtClean="0"/>
              <a:t>, имеет большой потенциал в работе с детьми дошкольного возраста. 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8597" y="642918"/>
            <a:ext cx="3357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Техника  рисование на стекле (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арт-мольберт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357299"/>
            <a:ext cx="350046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</a:rPr>
              <a:t>В своей практической деятельности я успешно использую безопасный, прозрачный, вертикальный </a:t>
            </a:r>
            <a:r>
              <a:rPr lang="ru-RU" sz="2400" dirty="0" err="1" smtClean="0">
                <a:solidFill>
                  <a:prstClr val="black"/>
                </a:solidFill>
              </a:rPr>
              <a:t>арт-мольберт</a:t>
            </a:r>
            <a:r>
              <a:rPr lang="ru-RU" sz="2400" dirty="0" smtClean="0">
                <a:solidFill>
                  <a:prstClr val="black"/>
                </a:solidFill>
              </a:rPr>
              <a:t>, как удобное, многофункциональное специальное пособие, направленное не только на развитие мелкой моторики, координацию движений, воображения, </a:t>
            </a:r>
            <a:endParaRPr lang="ru-RU" sz="2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lenovo\Desktop\ВСЕ ФОТО\фото детей сада\Новая папка\IMG-34f6e014ac5c238458f38acb6081d602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71480"/>
            <a:ext cx="335758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lenovo\Desktop\ВСЕ ФОТО\фото детей сада\Новая папка\IMG_20210825_16134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3071810"/>
            <a:ext cx="2638028" cy="273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lenovo\Desktop\ВСЕ ФОТО\фото детей сада\Новая папка\IMG_20210825_16034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642918"/>
            <a:ext cx="242889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lenovo\Desktop\ВСЕ ФОТО\фото детей сада\Новая папка\IMG_20210825_16134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3429000"/>
            <a:ext cx="235745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642918"/>
            <a:ext cx="30003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Техника  рисование на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песке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1500175"/>
            <a:ext cx="3643338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Песок как художественный материал имеет несколько преимуществ. И главное – расслабляющее, терапевтическое действие. Ребенок избавляется от последствий стресса, к нему возвращается эмоциональная стабильность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214942" y="1714489"/>
            <a:ext cx="350046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Техника улучшает моторику пальцев рук, сенсорное восприятие и творческое мышление. В рисовании обычно задействованы обе руки, что положительно влияет на развитие и правого, и левого полушарий мозга.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lenovo\Desktop\ВСЕ ФОТО\фото детей сада\Новая папка\IMG_20210825_16212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714356"/>
            <a:ext cx="292895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lenovo\Desktop\ВСЕ ФОТО\фото детей сада\Новая папка\IMG_20210825_1624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71876"/>
            <a:ext cx="300039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lenovo\Desktop\ВСЕ ФОТО\фото детей сада\Новая папка\IMG_20210825_1620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714356"/>
            <a:ext cx="278608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lenovo\Desktop\ВСЕ ФОТО\фото детей сада\Новая папка\IMG_20210825_16260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3571876"/>
            <a:ext cx="314327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Игровые технологии</a:t>
            </a:r>
            <a:endParaRPr lang="ru-RU" sz="3600" dirty="0"/>
          </a:p>
        </p:txBody>
      </p:sp>
      <p:pic>
        <p:nvPicPr>
          <p:cNvPr id="6" name="Рисунок 5" descr="C:\Users\lenovo\Desktop\ВСЕ ФОТО\фото мои дети\Моя группа\20211117_1643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643182"/>
            <a:ext cx="342902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lenovo\Desktop\ВСЕ ФОТО\фото мои дети\Моя группа\20211118_16255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2643182"/>
            <a:ext cx="328614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9012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lenovo\Desktop\ВСЕ ФОТО\фото мои дети\Моя группа\20210617_10531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714752"/>
            <a:ext cx="314327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lenovo\Desktop\ВСЕ ФОТО\фото мои дети\Моя группа\20210601_17095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785794"/>
            <a:ext cx="342902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lenovo\Desktop\ВСЕ ФОТО\фото детей сада\фото детей в группах\DSCN124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5903025">
            <a:off x="5105992" y="2669964"/>
            <a:ext cx="3590014" cy="2671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b="1" dirty="0">
                <a:solidFill>
                  <a:srgbClr val="990000"/>
                </a:solidFill>
              </a:rPr>
              <a:t>Немного о себе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2127211"/>
            <a:ext cx="3312368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990000"/>
                </a:solidFill>
                <a:latin typeface="Book Antiqua" panose="02040602050305030304" pitchFamily="18" charset="0"/>
              </a:rPr>
              <a:t>День рождения</a:t>
            </a:r>
            <a:r>
              <a:rPr lang="ru-RU" sz="2000" dirty="0" smtClean="0">
                <a:latin typeface="Book Antiqua" panose="02040602050305030304" pitchFamily="18" charset="0"/>
              </a:rPr>
              <a:t> </a:t>
            </a:r>
            <a:r>
              <a:rPr lang="ru-RU" dirty="0" smtClean="0">
                <a:latin typeface="Book Antiqua" panose="02040602050305030304" pitchFamily="18" charset="0"/>
              </a:rPr>
              <a:t>– </a:t>
            </a:r>
            <a:r>
              <a:rPr lang="ru-RU" i="1" dirty="0" smtClean="0">
                <a:latin typeface="Book Antiqua" panose="02040602050305030304" pitchFamily="18" charset="0"/>
              </a:rPr>
              <a:t>7 августа</a:t>
            </a:r>
          </a:p>
          <a:p>
            <a:r>
              <a:rPr lang="ru-RU" sz="2000" dirty="0" smtClean="0">
                <a:solidFill>
                  <a:srgbClr val="990000"/>
                </a:solidFill>
                <a:latin typeface="Book Antiqua" panose="02040602050305030304" pitchFamily="18" charset="0"/>
              </a:rPr>
              <a:t>Образование</a:t>
            </a:r>
            <a:r>
              <a:rPr lang="ru-RU" dirty="0" smtClean="0">
                <a:latin typeface="Book Antiqua" panose="02040602050305030304" pitchFamily="18" charset="0"/>
              </a:rPr>
              <a:t> – </a:t>
            </a:r>
            <a:r>
              <a:rPr lang="ru-RU" i="1" dirty="0" smtClean="0">
                <a:latin typeface="Book Antiqua" panose="02040602050305030304" pitchFamily="18" charset="0"/>
              </a:rPr>
              <a:t>высшее,</a:t>
            </a:r>
            <a:r>
              <a:rPr lang="ru-RU" dirty="0" smtClean="0">
                <a:latin typeface="Book Antiqua" panose="02040602050305030304" pitchFamily="18" charset="0"/>
              </a:rPr>
              <a:t> </a:t>
            </a:r>
            <a:r>
              <a:rPr lang="ru-RU" i="1" dirty="0" err="1" smtClean="0">
                <a:latin typeface="Book Antiqua" panose="02040602050305030304" pitchFamily="18" charset="0"/>
              </a:rPr>
              <a:t>Бийский</a:t>
            </a:r>
            <a:r>
              <a:rPr lang="ru-RU" i="1" dirty="0" smtClean="0">
                <a:latin typeface="Book Antiqua" panose="02040602050305030304" pitchFamily="18" charset="0"/>
              </a:rPr>
              <a:t> государственный педагогический институт, 1996 год</a:t>
            </a:r>
          </a:p>
          <a:p>
            <a:r>
              <a:rPr lang="ru-RU" dirty="0" smtClean="0">
                <a:solidFill>
                  <a:srgbClr val="990000"/>
                </a:solidFill>
                <a:latin typeface="Book Antiqua" panose="02040602050305030304" pitchFamily="18" charset="0"/>
              </a:rPr>
              <a:t>Место </a:t>
            </a:r>
            <a:r>
              <a:rPr lang="ru-RU" sz="2000" dirty="0" smtClean="0">
                <a:solidFill>
                  <a:srgbClr val="990000"/>
                </a:solidFill>
                <a:latin typeface="Book Antiqua" panose="02040602050305030304" pitchFamily="18" charset="0"/>
              </a:rPr>
              <a:t>работы</a:t>
            </a:r>
            <a:r>
              <a:rPr lang="ru-RU" dirty="0" smtClean="0">
                <a:solidFill>
                  <a:srgbClr val="990000"/>
                </a:solidFill>
                <a:latin typeface="Book Antiqua" panose="02040602050305030304" pitchFamily="18" charset="0"/>
              </a:rPr>
              <a:t> </a:t>
            </a:r>
            <a:r>
              <a:rPr lang="ru-RU" dirty="0" smtClean="0">
                <a:latin typeface="Book Antiqua" panose="02040602050305030304" pitchFamily="18" charset="0"/>
              </a:rPr>
              <a:t>- </a:t>
            </a:r>
            <a:r>
              <a:rPr lang="ru-RU" i="1" dirty="0" smtClean="0">
                <a:latin typeface="Book Antiqua" panose="02040602050305030304" pitchFamily="18" charset="0"/>
              </a:rPr>
              <a:t>МБДОУ Галанинский детский сад </a:t>
            </a:r>
          </a:p>
          <a:p>
            <a:r>
              <a:rPr lang="ru-RU" sz="2000" dirty="0" smtClean="0">
                <a:solidFill>
                  <a:srgbClr val="990000"/>
                </a:solidFill>
                <a:latin typeface="Book Antiqua" panose="02040602050305030304" pitchFamily="18" charset="0"/>
              </a:rPr>
              <a:t>Должность</a:t>
            </a:r>
            <a:r>
              <a:rPr lang="ru-RU" dirty="0" smtClean="0">
                <a:latin typeface="Book Antiqua" panose="02040602050305030304" pitchFamily="18" charset="0"/>
              </a:rPr>
              <a:t> – </a:t>
            </a:r>
            <a:r>
              <a:rPr lang="ru-RU" i="1" dirty="0" smtClean="0">
                <a:latin typeface="Book Antiqua" panose="02040602050305030304" pitchFamily="18" charset="0"/>
              </a:rPr>
              <a:t>воспитатель</a:t>
            </a:r>
          </a:p>
          <a:p>
            <a:r>
              <a:rPr lang="ru-RU" dirty="0" smtClean="0">
                <a:solidFill>
                  <a:srgbClr val="990000"/>
                </a:solidFill>
                <a:latin typeface="Book Antiqua" panose="02040602050305030304" pitchFamily="18" charset="0"/>
              </a:rPr>
              <a:t>Стаж -24</a:t>
            </a:r>
            <a:r>
              <a:rPr lang="ru-RU" i="1" dirty="0" smtClean="0">
                <a:latin typeface="Book Antiqua" panose="02040602050305030304" pitchFamily="18" charset="0"/>
              </a:rPr>
              <a:t> года</a:t>
            </a:r>
          </a:p>
        </p:txBody>
      </p:sp>
      <p:pic>
        <p:nvPicPr>
          <p:cNvPr id="6" name="Рисунок 5" descr="C:\Users\Надежда\Desktop\IMG_389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3357562"/>
            <a:ext cx="3214710" cy="2571768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1071546"/>
            <a:ext cx="307183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80834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Здоровьесберегающие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технологии</a:t>
            </a:r>
            <a:endParaRPr lang="ru-RU" sz="3200" dirty="0"/>
          </a:p>
        </p:txBody>
      </p:sp>
      <p:pic>
        <p:nvPicPr>
          <p:cNvPr id="8" name="Рисунок 7" descr="C:\Users\lenovo\Desktop\ВСЕ ФОТО\фото мои дети\фото\20210407_17063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357190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lenovo\Desktop\ВСЕ ФОТО\фото мои дети\фото\20210407_1700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071942"/>
            <a:ext cx="342902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lenovo\Desktop\ВСЕ ФОТО\фото мои дети\фото\20210401_09232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058230" y="2557910"/>
            <a:ext cx="3914111" cy="2542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68010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28596" y="857232"/>
            <a:ext cx="335758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Нельзя  вырасти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полноценного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человека</a:t>
            </a:r>
            <a:r>
              <a:rPr lang="ru-RU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                              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без воспитания,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в нем чувство прекрасного.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Р.Тагор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214942" y="857233"/>
            <a:ext cx="35719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Каждая из этих техник- это маленькая игра. Их использование позволяет детям чувствовать себя смелыми, непосредственными, дает полную свободу для самовыражения. Идет развитие мелкой моторике. </a:t>
            </a:r>
            <a:endParaRPr lang="ru-RU" sz="2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Изобразительная деятельность является важным средством эстетического воспитания,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C:\Users\lenovo\Desktop\20220127_1026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643182"/>
            <a:ext cx="185738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lenovo\Desktop\IMG-20220127-WA00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39902">
            <a:off x="2020896" y="3841475"/>
            <a:ext cx="1796102" cy="2232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86380" y="714357"/>
            <a:ext cx="3429024" cy="5775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Совершенствуется наблюдательность, эстетическое восприятие, эстетические эмоции, художественный вкус, творческие способности, умение доступными средствами самостоятельно создавать красивое.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Всё необычное привлекает внимание ребенка, заставляет его удивляться.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785794"/>
            <a:ext cx="350046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которое позволяет детям выразить своё представление об окружающем мире, развивает фантазию, воображение, даёт возможность закрепить знание о цвете, форме.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процессе рисования у детей </a:t>
            </a: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происходит обогащение словаря, дети учатся рассуждать, делать </a:t>
            </a: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выводы.</a:t>
            </a:r>
            <a:endParaRPr lang="ru-RU" sz="2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  будни</a:t>
            </a:r>
            <a:endParaRPr lang="ru-RU" dirty="0"/>
          </a:p>
        </p:txBody>
      </p:sp>
      <p:pic>
        <p:nvPicPr>
          <p:cNvPr id="7" name="Рисунок 6" descr="C:\Users\lenovo\Desktop\Новая папка (2)\IMG_20211020_10302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98733" y="1330101"/>
            <a:ext cx="2231621" cy="2428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lenovo\Desktop\Новая папка (2)\IMG_20211017_1106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929066"/>
            <a:ext cx="2786082" cy="248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lenovo\Desktop\ВСЕ ФОТО\фото детей сада\фото детей в группах\DSCN122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1000108"/>
            <a:ext cx="2701113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lenovo\Desktop\ВСЕ ФОТО\фото детей сада\фото детей в группах\DSCN122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3857628"/>
            <a:ext cx="314327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52234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C:\Users\lenovo\Desktop\Новая папка (2)\IMG_20211027_10374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892941" y="964390"/>
            <a:ext cx="2786081" cy="257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lenovo\Desktop\Новая папка (2)\IMG_20211027_0900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86231" y="3396521"/>
            <a:ext cx="2770878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lenovo\Desktop\ВСЕ ФОТО\фото детей сада\фото группы\20201002_16314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785794"/>
            <a:ext cx="300039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lenovo\Desktop\ВСЕ ФОТО\фото детей сада\фото группы\20200129_16103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572131" y="3643315"/>
            <a:ext cx="2452086" cy="254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C:\Users\lenovo\Desktop\ВСЕ ФОТО\фото детей сада\фото группы\20200205_10230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04"/>
            <a:ext cx="350046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lenovo\Desktop\ВСЕ ФОТО\фото детей сада\фото группы\20200903_1102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714752"/>
            <a:ext cx="307183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lenovo\Desktop\ВСЕ ФОТО\фото детей сада\фото группы\20200129_11361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785794"/>
            <a:ext cx="300039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lenovo\Desktop\ВСЕ ФОТО\фото детей сада\фото группы\20201127_09193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3714752"/>
            <a:ext cx="314327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Мои увлечения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640052" y="548680"/>
            <a:ext cx="25159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</a:rPr>
              <a:t>Кулинария</a:t>
            </a:r>
          </a:p>
        </p:txBody>
      </p:sp>
      <p:pic>
        <p:nvPicPr>
          <p:cNvPr id="7" name="Содержимое 4" descr="IMG_20211113_1542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22788" y="2377487"/>
            <a:ext cx="4038600" cy="2998355"/>
          </a:xfrm>
          <a:prstGeom prst="rect">
            <a:avLst/>
          </a:prstGeom>
        </p:spPr>
      </p:pic>
      <p:pic>
        <p:nvPicPr>
          <p:cNvPr id="8" name="Содержимое 6" descr="IMG_20210807_1444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210183" y="2362189"/>
            <a:ext cx="40386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1993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5" descr="IMG_20211113_1544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6027943" y="3203089"/>
            <a:ext cx="2005625" cy="3028950"/>
          </a:xfrm>
          <a:prstGeom prst="rect">
            <a:avLst/>
          </a:prstGeom>
        </p:spPr>
      </p:pic>
      <p:pic>
        <p:nvPicPr>
          <p:cNvPr id="4" name="Содержимое 9" descr="IMG_20211024_1544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216626" y="3281952"/>
            <a:ext cx="2020474" cy="3028950"/>
          </a:xfrm>
          <a:prstGeom prst="rect">
            <a:avLst/>
          </a:prstGeom>
        </p:spPr>
      </p:pic>
      <p:pic>
        <p:nvPicPr>
          <p:cNvPr id="5" name="Содержимое 4" descr="IMG-20211107-WA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1500174"/>
            <a:ext cx="2928958" cy="1928826"/>
          </a:xfrm>
          <a:prstGeom prst="rect">
            <a:avLst/>
          </a:prstGeom>
        </p:spPr>
      </p:pic>
      <p:pic>
        <p:nvPicPr>
          <p:cNvPr id="6" name="Содержимое 5" descr="IMG-20211107-WA000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256" y="785795"/>
            <a:ext cx="3000396" cy="274513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0034" y="642918"/>
            <a:ext cx="36433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Кухня- место релаксации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376" y="980728"/>
            <a:ext cx="3543300" cy="2664296"/>
          </a:xfrm>
        </p:spPr>
        <p:txBody>
          <a:bodyPr/>
          <a:lstStyle/>
          <a:p>
            <a: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  <a:t>Воспитателем быть так непросто,</a:t>
            </a:r>
            <a:b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  <a:t>И у всех есть проблемы, дела…</a:t>
            </a:r>
            <a:b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  <a:t>Но приходим сюда мы не в гости</a:t>
            </a:r>
            <a:b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  <a:t>А несём свет любви и тепла.</a:t>
            </a:r>
            <a:b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3200" b="1" dirty="0">
                <a:solidFill>
                  <a:srgbClr val="7030A0"/>
                </a:solidFill>
                <a:latin typeface="Monotype Corsiva" pitchFamily="66" charset="0"/>
              </a:rPr>
              <a:t> </a:t>
            </a:r>
            <a:r>
              <a:rPr lang="ru-RU" sz="3200" dirty="0">
                <a:solidFill>
                  <a:srgbClr val="7030A0"/>
                </a:solidFill>
              </a:rPr>
              <a:t/>
            </a:r>
            <a:br>
              <a:rPr lang="ru-RU" sz="3200" dirty="0">
                <a:solidFill>
                  <a:srgbClr val="7030A0"/>
                </a:solidFill>
              </a:rPr>
            </a:br>
            <a:endParaRPr lang="ru-RU" sz="3200" dirty="0"/>
          </a:p>
        </p:txBody>
      </p:sp>
      <p:pic>
        <p:nvPicPr>
          <p:cNvPr id="1026" name="Picture 2" descr="http://1000dosok.info/s/14-05-38704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20688"/>
            <a:ext cx="3312368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niq-melody.ru/uploads/images/o/l/e/oleg_likov_dlja_vipusknogo_vechera_v_detskom_sadu_prosha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1" y="3573016"/>
            <a:ext cx="3312368" cy="25202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83929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Документы\детский сад\фото 2015-16\Цветы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286000" y="2690336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6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Спасибо за внимание!</a:t>
            </a:r>
            <a:endParaRPr lang="ru-RU" sz="6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12786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3543300" cy="830997"/>
          </a:xfrm>
        </p:spPr>
        <p:txBody>
          <a:bodyPr/>
          <a:lstStyle/>
          <a:p>
            <a:r>
              <a:rPr lang="ru-RU" altLang="ru-RU" sz="2400" b="1" dirty="0">
                <a:solidFill>
                  <a:srgbClr val="990000"/>
                </a:solidFill>
              </a:rPr>
              <a:t>Мое педагогическое кредо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796136" y="692697"/>
            <a:ext cx="28083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Детский сад стал </a:t>
            </a:r>
            <a:b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вторым домом</a:t>
            </a:r>
            <a:endParaRPr lang="ru-RU" sz="2400" dirty="0"/>
          </a:p>
        </p:txBody>
      </p:sp>
      <p:pic>
        <p:nvPicPr>
          <p:cNvPr id="4" name="Picture 2" descr="http://www.old.zauralonline.ru/images/photos/big/6eb271967a03a0c8492adcd2dde741b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9" y="2348881"/>
            <a:ext cx="3024336" cy="2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5429256" y="1643050"/>
            <a:ext cx="3143272" cy="2071702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3857628"/>
            <a:ext cx="321471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04090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412776"/>
            <a:ext cx="3543300" cy="782960"/>
          </a:xfrm>
        </p:spPr>
        <p:txBody>
          <a:bodyPr/>
          <a:lstStyle/>
          <a:p>
            <a:r>
              <a:rPr lang="ru-RU" sz="2400" b="1" i="1" dirty="0">
                <a:solidFill>
                  <a:srgbClr val="990000"/>
                </a:solidFill>
                <a:latin typeface="Book Antiqua" panose="02040602050305030304" pitchFamily="18" charset="0"/>
              </a:rPr>
              <a:t>Сколько б ты ни жил, всю жизнь следует учиться.</a:t>
            </a:r>
            <a:br>
              <a:rPr lang="ru-RU" sz="2400" b="1" i="1" dirty="0">
                <a:solidFill>
                  <a:srgbClr val="990000"/>
                </a:solidFill>
                <a:latin typeface="Book Antiqua" panose="02040602050305030304" pitchFamily="18" charset="0"/>
              </a:rPr>
            </a:br>
            <a:r>
              <a:rPr lang="ru-RU" sz="2400" b="1" i="1" dirty="0" smtClean="0">
                <a:solidFill>
                  <a:srgbClr val="990000"/>
                </a:solidFill>
                <a:latin typeface="Book Antiqua" panose="02040602050305030304" pitchFamily="18" charset="0"/>
              </a:rPr>
              <a:t>                    </a:t>
            </a:r>
            <a:r>
              <a:rPr lang="ru-RU" sz="2400" i="1" dirty="0" smtClean="0">
                <a:solidFill>
                  <a:srgbClr val="990000"/>
                </a:solidFill>
                <a:latin typeface="Book Antiqua" panose="02040602050305030304" pitchFamily="18" charset="0"/>
              </a:rPr>
              <a:t>Сенека</a:t>
            </a:r>
            <a:r>
              <a:rPr lang="ru-RU" sz="4400" i="1" dirty="0">
                <a:solidFill>
                  <a:srgbClr val="990000"/>
                </a:solidFill>
                <a:latin typeface="Book Antiqua" panose="02040602050305030304" pitchFamily="18" charset="0"/>
              </a:rPr>
              <a:t/>
            </a:r>
            <a:br>
              <a:rPr lang="ru-RU" sz="4400" i="1" dirty="0">
                <a:solidFill>
                  <a:srgbClr val="990000"/>
                </a:solidFill>
                <a:latin typeface="Book Antiqua" panose="02040602050305030304" pitchFamily="18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580112" y="2551837"/>
            <a:ext cx="30243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rgbClr val="0070C0"/>
                </a:solidFill>
              </a:rPr>
              <a:t>Я нахожусь в постоянном творческом поиске и как профессиональный дирижёр репетирую каждый день.</a:t>
            </a:r>
            <a:br>
              <a:rPr lang="ru-RU" sz="2000" i="1" dirty="0">
                <a:solidFill>
                  <a:srgbClr val="0070C0"/>
                </a:solidFill>
              </a:rPr>
            </a:br>
            <a:r>
              <a:rPr lang="ru-RU" sz="2000" i="1" dirty="0">
                <a:solidFill>
                  <a:srgbClr val="0070C0"/>
                </a:solidFill>
              </a:rPr>
              <a:t>Современная профессия требует постоянной работы над собой. </a:t>
            </a:r>
            <a:br>
              <a:rPr lang="ru-RU" sz="2000" i="1" dirty="0">
                <a:solidFill>
                  <a:srgbClr val="0070C0"/>
                </a:solidFill>
              </a:rPr>
            </a:br>
            <a:endParaRPr lang="ru-RU" sz="2000" i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84168" y="184482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pic>
        <p:nvPicPr>
          <p:cNvPr id="6" name="Рисунок 5" descr="F:\Воспитатель года 2021-2022\CCI25012022_00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994734" y="1351934"/>
            <a:ext cx="2000261" cy="3725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Воспитатель года 2021-2022\CCI13052021_00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969136" y="3583790"/>
            <a:ext cx="2162192" cy="33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98824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1052736"/>
            <a:ext cx="3543300" cy="518888"/>
          </a:xfrm>
        </p:spPr>
        <p:txBody>
          <a:bodyPr/>
          <a:lstStyle/>
          <a:p>
            <a:r>
              <a:rPr lang="ru-RU" sz="3200" b="1" i="1" dirty="0">
                <a:solidFill>
                  <a:srgbClr val="990000"/>
                </a:solidFill>
                <a:latin typeface="Book Antiqua" panose="02040602050305030304" pitchFamily="18" charset="0"/>
              </a:rPr>
              <a:t>Мои достижения</a:t>
            </a:r>
            <a:br>
              <a:rPr lang="ru-RU" sz="3200" b="1" i="1" dirty="0">
                <a:solidFill>
                  <a:srgbClr val="990000"/>
                </a:solidFill>
                <a:latin typeface="Book Antiqua" panose="02040602050305030304" pitchFamily="18" charset="0"/>
              </a:rPr>
            </a:br>
            <a:endParaRPr lang="ru-RU" sz="3200" dirty="0"/>
          </a:p>
        </p:txBody>
      </p:sp>
      <p:pic>
        <p:nvPicPr>
          <p:cNvPr id="6" name="Рисунок 5" descr="C:\Users\lenovo\Desktop\IMG_20220125_13592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00034" y="1714488"/>
            <a:ext cx="335758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1714488"/>
            <a:ext cx="3286148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321839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836711"/>
            <a:ext cx="3543300" cy="1715126"/>
          </a:xfrm>
        </p:spPr>
        <p:txBody>
          <a:bodyPr/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помогает мне быть воспитателем?</a:t>
            </a:r>
            <a:b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dirty="0"/>
              <a:t/>
            </a:r>
            <a:br>
              <a:rPr lang="ru-RU" sz="4400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1928802"/>
            <a:ext cx="335131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Внедрение </a:t>
            </a:r>
            <a:r>
              <a:rPr lang="ru-RU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новых инновационных </a:t>
            </a:r>
            <a:r>
              <a:rPr lang="ru-RU" sz="24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технологий;</a:t>
            </a:r>
            <a:r>
              <a:rPr lang="ru-RU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Каждодневная  творческая  </a:t>
            </a:r>
            <a:r>
              <a:rPr lang="ru-RU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с </a:t>
            </a:r>
            <a:r>
              <a:rPr lang="ru-RU" sz="24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детьми;      Самообразование;   Участие в      педагогических конкурсах;      Любовь к детям</a:t>
            </a:r>
            <a:r>
              <a:rPr lang="ru-RU" sz="2400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ru-RU" sz="2400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4" name="Содержимое 5" descr="0_802d8_53263e94_X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1196752"/>
            <a:ext cx="3168352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882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714355"/>
            <a:ext cx="350046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Я работаю в художественном эстетическом  направлении и использую в своей работе различные нетрадиционные технологии.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Занятия по рисованию — важная часть образовательной деятельности в  дошкольном образовательном учреждении. Кроме того, это любимое </a:t>
            </a:r>
            <a:r>
              <a:rPr kumimoji="0" lang="ru-RU" sz="20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время </a:t>
            </a:r>
            <a:r>
              <a:rPr kumimoji="0" lang="ru-RU" sz="200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препр</a:t>
            </a:r>
            <a:r>
              <a:rPr kumimoji="0" lang="ru-RU" sz="20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овождение</a:t>
            </a:r>
            <a:r>
              <a:rPr kumimoji="0" lang="ru-RU" sz="20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многих воспитанников детского сада. </a:t>
            </a:r>
            <a:endParaRPr kumimoji="0" lang="ru-RU" sz="20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14942" y="714356"/>
            <a:ext cx="350046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Чтобы интерес ребят к творчеству не ослабевал, </a:t>
            </a:r>
            <a:r>
              <a:rPr lang="ru-RU" sz="2000" dirty="0" smtClean="0"/>
              <a:t>увлечённая </a:t>
            </a:r>
            <a:r>
              <a:rPr lang="ru-RU" sz="2000" dirty="0" smtClean="0"/>
              <a:t>своей работой я каждый раз стараюсь придумать нечто особенное, внести в мир изобразительного искусства капельку волшебства. Интересная идея — предложить детям создать оригинальные композиции в различных техниках рисования</a:t>
            </a:r>
            <a:endParaRPr lang="ru-RU"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5214942" y="642918"/>
            <a:ext cx="3500462" cy="570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F3F3F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растекаются и не растворяются, а оставляют на поверхности выразительный рисунок в виде тонкой плёнки. После создания рисунка на воде он аккуратно переносится на бумагу или ткань (материал просто прикладывается к жидкости).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597" y="571480"/>
            <a:ext cx="3429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Техника  </a:t>
            </a:r>
            <a:r>
              <a:rPr lang="ru-RU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Эбру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1428737"/>
            <a:ext cx="335758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solidFill>
                  <a:srgbClr val="3F3F3F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Эбру</a:t>
            </a:r>
            <a:r>
              <a:rPr lang="ru-RU" sz="2400" dirty="0" smtClean="0">
                <a:solidFill>
                  <a:srgbClr val="3F3F3F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3F3F3F"/>
                </a:solidFill>
                <a:ea typeface="Calibri" pitchFamily="34" charset="0"/>
                <a:cs typeface="Times New Roman" pitchFamily="18" charset="0"/>
              </a:rPr>
              <a:t>—</a:t>
            </a:r>
            <a:r>
              <a:rPr lang="ru-RU" sz="2400" dirty="0" smtClean="0">
                <a:solidFill>
                  <a:srgbClr val="3F3F3F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 это старинная изобразительная техника, которая представляет собой рисование на воде жидкими красками. Суть данного способа заключается в том, что вода и краски имеют разную плотность, за счёт чего последние не </a:t>
            </a:r>
            <a:endParaRPr lang="ru-RU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lenovo\Desktop\Новая папка (2)\IMG_20220124_16342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50065" y="535761"/>
            <a:ext cx="2714644" cy="321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lenovo\Desktop\Новая папка (2)\IMG_20220124_1634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714752"/>
            <a:ext cx="335758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lenovo\Desktop\Новая папка (2)\IMG_20220124_16382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357819" y="714357"/>
            <a:ext cx="314327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lenovo\Desktop\Новая папка (2)\IMG_20220124_16521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4000504"/>
            <a:ext cx="307183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Презентация ОТКРЫТАЯ КНИГ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Презентация ОТКРЫТАЯ КНИГ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</TotalTime>
  <Words>625</Words>
  <Application>Microsoft Office PowerPoint</Application>
  <PresentationFormat>Экран (4:3)</PresentationFormat>
  <Paragraphs>54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1" baseType="lpstr">
      <vt:lpstr>Презентация ОТКРЫТАЯ КНИГА</vt:lpstr>
      <vt:lpstr>1_Презентация ОТКРЫТАЯ КНИГА</vt:lpstr>
      <vt:lpstr>Я –Воспитатель! (самопрезентация)</vt:lpstr>
      <vt:lpstr>Немного о себе</vt:lpstr>
      <vt:lpstr>Мое педагогическое кредо</vt:lpstr>
      <vt:lpstr>Сколько б ты ни жил, всю жизнь следует учиться.                     Сенека </vt:lpstr>
      <vt:lpstr>Мои достижения </vt:lpstr>
      <vt:lpstr>Что помогает мне быть воспитателем? 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Игровые технологии</vt:lpstr>
      <vt:lpstr>Слайд 19</vt:lpstr>
      <vt:lpstr>Здоровьесберегающие технологии</vt:lpstr>
      <vt:lpstr>Слайд 21</vt:lpstr>
      <vt:lpstr>Слайд 22</vt:lpstr>
      <vt:lpstr>Наши  будни</vt:lpstr>
      <vt:lpstr>Слайд 24</vt:lpstr>
      <vt:lpstr>Слайд 25</vt:lpstr>
      <vt:lpstr>Мои увлечения</vt:lpstr>
      <vt:lpstr>Слайд 27</vt:lpstr>
      <vt:lpstr>Воспитателем быть так непросто, И у всех есть проблемы, дела… Но приходим сюда мы не в гости А несём свет любви и тепла.   </vt:lpstr>
      <vt:lpstr>Слайд 29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 –воспитатель! (самопрезентация)</dc:title>
  <dc:creator>W</dc:creator>
  <cp:lastModifiedBy>lenovo</cp:lastModifiedBy>
  <cp:revision>78</cp:revision>
  <dcterms:created xsi:type="dcterms:W3CDTF">2016-12-09T18:32:57Z</dcterms:created>
  <dcterms:modified xsi:type="dcterms:W3CDTF">2022-01-27T04:11:17Z</dcterms:modified>
</cp:coreProperties>
</file>